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398651971274595E-2"/>
          <c:y val="0"/>
          <c:w val="0.95811667556063851"/>
          <c:h val="0.783565516529909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/>
                      <a:t>7 </a:t>
                    </a:r>
                    <a:r>
                      <a:rPr lang="en-US" smtClean="0"/>
                      <a:t>605,8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/>
                      <a:t>1 </a:t>
                    </a:r>
                    <a:r>
                      <a:rPr lang="en-US" smtClean="0"/>
                      <a:t>207,7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/>
                      <a:t>2 </a:t>
                    </a:r>
                    <a:r>
                      <a:rPr lang="en-US" smtClean="0"/>
                      <a:t>029</a:t>
                    </a:r>
                    <a:r>
                      <a:rPr lang="ru-RU" smtClean="0"/>
                      <a:t>,3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67605.8</c:v>
                </c:pt>
                <c:pt idx="1">
                  <c:v>41207.699999999997</c:v>
                </c:pt>
                <c:pt idx="2" formatCode="#,##0">
                  <c:v>32029.3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Налоговые, неналоговые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 </a:t>
                    </a:r>
                    <a:r>
                      <a:rPr lang="en-US" smtClean="0"/>
                      <a:t>922,1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230,4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 </a:t>
                    </a:r>
                    <a:r>
                      <a:rPr lang="en-US" smtClean="0"/>
                      <a:t>667,5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5922.1</c:v>
                </c:pt>
                <c:pt idx="1">
                  <c:v>4230.4000000000005</c:v>
                </c:pt>
                <c:pt idx="2">
                  <c:v>3667.5</c:v>
                </c:pt>
              </c:numCache>
            </c:numRef>
          </c:val>
        </c:ser>
        <c:shape val="box"/>
        <c:axId val="89179264"/>
        <c:axId val="89180800"/>
        <c:axId val="0"/>
      </c:bar3DChart>
      <c:catAx>
        <c:axId val="89179264"/>
        <c:scaling>
          <c:orientation val="minMax"/>
        </c:scaling>
        <c:axPos val="b"/>
        <c:numFmt formatCode="General" sourceLinked="1"/>
        <c:tickLblPos val="nextTo"/>
        <c:crossAx val="89180800"/>
        <c:crosses val="autoZero"/>
        <c:auto val="1"/>
        <c:lblAlgn val="ctr"/>
        <c:lblOffset val="100"/>
      </c:catAx>
      <c:valAx>
        <c:axId val="89180800"/>
        <c:scaling>
          <c:orientation val="minMax"/>
        </c:scaling>
        <c:delete val="1"/>
        <c:axPos val="l"/>
        <c:numFmt formatCode="#,##0.00" sourceLinked="1"/>
        <c:tickLblPos val="none"/>
        <c:crossAx val="8917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3808109778525409E-3"/>
          <c:y val="0.84373482311489711"/>
          <c:w val="0.97365604641379011"/>
          <c:h val="0.1562651047430519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7466426071741151E-2"/>
          <c:y val="2.5147490361497871E-2"/>
          <c:w val="0.93239118547681543"/>
          <c:h val="0.7536112115000628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Молодежная  политика  и  оздоровление детей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112.5</c:v>
                </c:pt>
                <c:pt idx="1">
                  <c:v>100</c:v>
                </c:pt>
              </c:numCache>
            </c:numRef>
          </c:val>
        </c:ser>
        <c:overlap val="100"/>
        <c:axId val="92940160"/>
        <c:axId val="92941696"/>
      </c:barChart>
      <c:catAx>
        <c:axId val="929401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941696"/>
        <c:crosses val="autoZero"/>
        <c:auto val="1"/>
        <c:lblAlgn val="ctr"/>
        <c:lblOffset val="100"/>
      </c:catAx>
      <c:valAx>
        <c:axId val="92941696"/>
        <c:scaling>
          <c:orientation val="minMax"/>
        </c:scaling>
        <c:axPos val="l"/>
        <c:majorGridlines/>
        <c:numFmt formatCode="General" sourceLinked="1"/>
        <c:tickLblPos val="nextTo"/>
        <c:crossAx val="92940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680205599300089"/>
          <c:y val="0.86755327164878182"/>
          <c:w val="0.56542016622922131"/>
          <c:h val="0.10967275837674115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015387139107611"/>
          <c:y val="3.5414605592354556E-2"/>
          <c:w val="0.87984612860892464"/>
          <c:h val="0.654738249957790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dLbl>
              <c:idx val="0"/>
              <c:layout>
                <c:manualLayout>
                  <c:x val="2.7777777777777913E-3"/>
                  <c:y val="0.23480549272525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en-US" dirty="0" smtClean="0"/>
                      <a:t>129,6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3888888888888937E-3"/>
                  <c:y val="0.2237297619363239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064,8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1129.5999999999999</c:v>
                </c:pt>
                <c:pt idx="1">
                  <c:v>1064.8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dLbl>
              <c:idx val="0"/>
              <c:layout>
                <c:manualLayout>
                  <c:x val="2.7777777777777415E-3"/>
                  <c:y val="0.3034750236165976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en-US" dirty="0" smtClean="0"/>
                      <a:t>701,9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1666666666666683E-3"/>
                  <c:y val="0.106327015573698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400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0">
                  <c:v>1701.9</c:v>
                </c:pt>
                <c:pt idx="1">
                  <c:v>400</c:v>
                </c:pt>
              </c:numCache>
            </c:numRef>
          </c:val>
        </c:ser>
        <c:axId val="93238016"/>
        <c:axId val="93239552"/>
      </c:barChart>
      <c:catAx>
        <c:axId val="932380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239552"/>
        <c:crosses val="autoZero"/>
        <c:auto val="1"/>
        <c:lblAlgn val="ctr"/>
        <c:lblOffset val="100"/>
      </c:catAx>
      <c:valAx>
        <c:axId val="93239552"/>
        <c:scaling>
          <c:orientation val="minMax"/>
        </c:scaling>
        <c:axPos val="l"/>
        <c:majorGridlines/>
        <c:numFmt formatCode="#,##0.00" sourceLinked="1"/>
        <c:tickLblPos val="nextTo"/>
        <c:crossAx val="93238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8586832895888084E-2"/>
          <c:y val="0.828926180864764"/>
          <c:w val="0.8497465004374456"/>
          <c:h val="0.17061230128220367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7466426071741151E-2"/>
          <c:y val="2.4338874803427581E-2"/>
          <c:w val="0.93253357392825831"/>
          <c:h val="0.7026260470490072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/>
                      <a:t>20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127.5</c:v>
                </c:pt>
                <c:pt idx="1">
                  <c:v>120</c:v>
                </c:pt>
              </c:numCache>
            </c:numRef>
          </c:val>
        </c:ser>
        <c:overlap val="100"/>
        <c:axId val="93096192"/>
        <c:axId val="93110272"/>
      </c:barChart>
      <c:catAx>
        <c:axId val="930961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110272"/>
        <c:crosses val="autoZero"/>
        <c:auto val="1"/>
        <c:lblAlgn val="ctr"/>
        <c:lblOffset val="100"/>
      </c:catAx>
      <c:valAx>
        <c:axId val="93110272"/>
        <c:scaling>
          <c:orientation val="minMax"/>
        </c:scaling>
        <c:axPos val="l"/>
        <c:majorGridlines/>
        <c:numFmt formatCode="General" sourceLinked="1"/>
        <c:tickLblPos val="nextTo"/>
        <c:crossAx val="930961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5035072178477744"/>
          <c:y val="0.90493953174252117"/>
          <c:w val="0.25846741032370951"/>
          <c:h val="5.70080945277867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43750000000000089"/>
          <c:y val="2.8586322543015481E-2"/>
          <c:w val="0.56160761154855965"/>
          <c:h val="0.763107028288132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</c:v>
                </c:pt>
              </c:strCache>
            </c:strRef>
          </c:tx>
          <c:dPt>
            <c:idx val="0"/>
            <c:explosion val="4"/>
          </c:dPt>
          <c:dPt>
            <c:idx val="1"/>
            <c:explosion val="17"/>
          </c:dPt>
          <c:dPt>
            <c:idx val="2"/>
            <c:explosion val="12"/>
          </c:dPt>
          <c:dPt>
            <c:idx val="3"/>
            <c:explosion val="15"/>
          </c:dPt>
          <c:dPt>
            <c:idx val="4"/>
            <c:explosion val="10"/>
            <c:spPr>
              <a:solidFill>
                <a:srgbClr val="CC9900"/>
              </a:solidFill>
            </c:spPr>
          </c:dPt>
          <c:dLbls>
            <c:dLbl>
              <c:idx val="0"/>
              <c:layout>
                <c:manualLayout>
                  <c:x val="-0.10669094488189029"/>
                  <c:y val="1.716914552347623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/>
                      <a:t>300</a:t>
                    </a:r>
                    <a:r>
                      <a:rPr lang="ru-RU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5825185914260706E-2"/>
                  <c:y val="-0.16834893554972374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/>
                      <a:t>200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0.10827367672790959"/>
                  <c:y val="8.6153397491980227E-3"/>
                </c:manualLayout>
              </c:layout>
              <c:showVal val="1"/>
            </c:dLbl>
            <c:dLbl>
              <c:idx val="3"/>
              <c:layout>
                <c:manualLayout>
                  <c:x val="-2.7265365266841656E-2"/>
                  <c:y val="-9.18401866433362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Налоги на прибыль, доходы (НДФЛ)</c:v>
                </c:pt>
                <c:pt idx="1">
                  <c:v>Налоги  на совокупный  налог (Единый сельскохоз. налог)</c:v>
                </c:pt>
                <c:pt idx="2">
                  <c:v>Налоги  на  имущество (физич. лиц 6,0; земельный налог 702,2)</c:v>
                </c:pt>
                <c:pt idx="3">
                  <c:v>Государственная пошлина</c:v>
                </c:pt>
                <c:pt idx="4">
                  <c:v>Доходы  от оказания  платных услуг (работ) и компенсации затрат государства (доходы, поступающие в порядке возмещения расходов, понесенных в связи с эксплуатацией имущества сельских поселений)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1300</c:v>
                </c:pt>
                <c:pt idx="1">
                  <c:v>1200</c:v>
                </c:pt>
                <c:pt idx="2">
                  <c:v>708.2</c:v>
                </c:pt>
                <c:pt idx="3">
                  <c:v>20</c:v>
                </c:pt>
                <c:pt idx="4">
                  <c:v>439.3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49097404491105295"/>
          <c:w val="0.99950349956255458"/>
          <c:h val="0.48830417031204459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0295314103317851E-4"/>
          <c:y val="9.5931526518265098E-4"/>
          <c:w val="0.51466719141493356"/>
          <c:h val="0.727162017534192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Pt>
            <c:idx val="0"/>
            <c:explosion val="0"/>
          </c:dPt>
          <c:dPt>
            <c:idx val="1"/>
            <c:explosion val="0"/>
          </c:dPt>
          <c:dPt>
            <c:idx val="2"/>
            <c:explosion val="0"/>
          </c:dPt>
          <c:dLbls>
            <c:dLbl>
              <c:idx val="0"/>
              <c:layout>
                <c:manualLayout>
                  <c:x val="-6.904538495188127E-2"/>
                  <c:y val="9.242880485364686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790,9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257866818495378E-2"/>
                  <c:y val="-1.5006592199230921E-2"/>
                </c:manualLayout>
              </c:layout>
              <c:showVal val="1"/>
            </c:dLbl>
            <c:dLbl>
              <c:idx val="2"/>
              <c:layout>
                <c:manualLayout>
                  <c:x val="0.12314435695538083"/>
                  <c:y val="-0.1927587046522954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/>
                      <a:t>6 </a:t>
                    </a:r>
                    <a:r>
                      <a:rPr lang="en-US" dirty="0" smtClean="0"/>
                      <a:t>672,0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8983933047821592E-2"/>
                  <c:y val="9.8528654572549775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670,8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9 </a:t>
                    </a:r>
                    <a:r>
                      <a:rPr lang="en-US" smtClean="0"/>
                      <a:t>358,5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4790.9000000000005</c:v>
                </c:pt>
                <c:pt idx="1">
                  <c:v>566.4</c:v>
                </c:pt>
                <c:pt idx="2" formatCode="#,##0.00">
                  <c:v>26672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76701005501934683"/>
          <c:w val="0.55466611986185166"/>
          <c:h val="0.2317306256689043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57157852143482069"/>
          <c:y val="9.8463944397389883E-2"/>
          <c:w val="0.348395997375329"/>
          <c:h val="0.555658599581110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4.1681539807524072E-2"/>
                  <c:y val="9.05011044335016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760,8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8789588801399829E-2"/>
                  <c:y val="-0.22287719229701239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/>
                      <a:t>9 </a:t>
                    </a:r>
                    <a:r>
                      <a:rPr lang="en-US" dirty="0" smtClean="0"/>
                      <a:t>358,5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Из средств окружного бюджета</c:v>
                </c:pt>
                <c:pt idx="1">
                  <c:v>Из средств районного бюджета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2760.8</c:v>
                </c:pt>
                <c:pt idx="1">
                  <c:v>29358.5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9829615048118864"/>
          <c:y val="0.7768161756600438"/>
          <c:w val="0.49967760279965195"/>
          <c:h val="0.1416501302834536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1944444444444528E-2"/>
          <c:y val="0.17325722067879054"/>
          <c:w val="0.844444444444446"/>
          <c:h val="0.82626695894967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9525"/>
          </c:spPr>
          <c:dLbls>
            <c:dLbl>
              <c:idx val="0"/>
              <c:layout>
                <c:manualLayout>
                  <c:x val="-0.18550010936133046"/>
                  <c:y val="8.69366377499975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dirty="0" smtClean="0"/>
                      <a:t>бщегосударственные вопросы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44,2%</a:t>
                    </a:r>
                    <a:endParaRPr lang="en-US" dirty="0"/>
                  </a:p>
                </c:rich>
              </c:tx>
              <c:dLblPos val="bestFit"/>
              <c:showCatName val="1"/>
            </c:dLbl>
            <c:dLbl>
              <c:idx val="1"/>
              <c:layout>
                <c:manualLayout>
                  <c:x val="6.4374015748031768E-2"/>
                  <c:y val="-0.240869411726949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 smtClean="0"/>
                      <a:t>ациональная экономика </a:t>
                    </a:r>
                    <a:r>
                      <a:rPr lang="en-US" dirty="0" smtClean="0"/>
                      <a:t>13,9%</a:t>
                    </a:r>
                    <a:endParaRPr lang="en-US" dirty="0"/>
                  </a:p>
                </c:rich>
              </c:tx>
              <c:dLblPos val="bestFit"/>
              <c:showCatName val="1"/>
            </c:dLbl>
            <c:dLbl>
              <c:idx val="2"/>
              <c:layout>
                <c:manualLayout>
                  <c:x val="-1.6365704286964187E-2"/>
                  <c:y val="-1.55060231044977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 smtClean="0"/>
                      <a:t>ациональная оборона </a:t>
                    </a:r>
                    <a:r>
                      <a:rPr lang="en-US" dirty="0" smtClean="0"/>
                      <a:t>0,4%</a:t>
                    </a:r>
                    <a:endParaRPr lang="en-US" dirty="0"/>
                  </a:p>
                </c:rich>
              </c:tx>
              <c:dLblPos val="bestFit"/>
              <c:showCatName val="1"/>
            </c:dLbl>
            <c:dLbl>
              <c:idx val="3"/>
              <c:layout>
                <c:manualLayout>
                  <c:x val="0.18446533245844368"/>
                  <c:y val="3.22612491052206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Ж</a:t>
                    </a:r>
                    <a:r>
                      <a:rPr lang="ru-RU" dirty="0" smtClean="0"/>
                      <a:t>илищно-коммунальное хозяйство </a:t>
                    </a:r>
                    <a:r>
                      <a:rPr lang="en-US" dirty="0" smtClean="0"/>
                      <a:t>34,8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CatName val="1"/>
            </c:dLbl>
            <c:dLbl>
              <c:idx val="4"/>
              <c:layout>
                <c:manualLayout>
                  <c:x val="-0.16128554243219645"/>
                  <c:y val="1.1075730788926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 smtClean="0"/>
                      <a:t>ациональная безопасность и правоохранительная деятельность </a:t>
                    </a:r>
                    <a:r>
                      <a:rPr lang="en-US" dirty="0" smtClean="0"/>
                      <a:t>1,9%</a:t>
                    </a:r>
                    <a:endParaRPr lang="en-US" dirty="0"/>
                  </a:p>
                </c:rich>
              </c:tx>
              <c:dLblPos val="bestFit"/>
              <c:showCatName val="1"/>
            </c:dLbl>
            <c:dLbl>
              <c:idx val="5"/>
              <c:layout>
                <c:manualLayout>
                  <c:x val="-1.0195155293088417E-2"/>
                  <c:y val="-6.26434612373841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dirty="0" smtClean="0"/>
                      <a:t>бразование </a:t>
                    </a:r>
                    <a:r>
                      <a:rPr lang="en-US" dirty="0" smtClean="0"/>
                      <a:t>0,3%</a:t>
                    </a:r>
                    <a:endParaRPr lang="en-US" dirty="0"/>
                  </a:p>
                </c:rich>
              </c:tx>
              <c:dLblPos val="bestFit"/>
              <c:showCatName val="1"/>
            </c:dLbl>
            <c:dLbl>
              <c:idx val="6"/>
              <c:layout>
                <c:manualLayout>
                  <c:x val="0.11883967629046358"/>
                  <c:y val="-6.12637914650941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dirty="0" smtClean="0"/>
                      <a:t>оциальная политика </a:t>
                    </a:r>
                    <a:r>
                      <a:rPr lang="en-US" dirty="0" smtClean="0"/>
                      <a:t>4,1%</a:t>
                    </a:r>
                    <a:endParaRPr lang="en-US" dirty="0"/>
                  </a:p>
                </c:rich>
              </c:tx>
              <c:dLblPos val="bestFit"/>
              <c:showCatName val="1"/>
            </c:dLbl>
            <c:dLbl>
              <c:idx val="7"/>
              <c:layout>
                <c:manualLayout>
                  <c:x val="0.21890890201224919"/>
                  <c:y val="-3.51093689170692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r>
                      <a:rPr lang="ru-RU" dirty="0" smtClean="0"/>
                      <a:t>изическая культура </a:t>
                    </a:r>
                    <a:r>
                      <a:rPr lang="en-US" dirty="0" smtClean="0"/>
                      <a:t>0,4%</a:t>
                    </a:r>
                    <a:endParaRPr lang="en-US" dirty="0"/>
                  </a:p>
                </c:rich>
              </c:tx>
              <c:dLblPos val="bestFit"/>
              <c:showCatName val="1"/>
            </c:dLbl>
            <c:numFmt formatCode="0.00%" sourceLinked="0"/>
            <c:txPr>
              <a:bodyPr rot="0" vert="horz" anchor="t" anchorCtr="0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CatName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Национальная оборона</c:v>
                </c:pt>
                <c:pt idx="3">
                  <c:v>Жилищно-коммунальное хозяйство</c:v>
                </c:pt>
                <c:pt idx="4">
                  <c:v>Национальная безопасность и правоохранительная деятеьность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Физическая культура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0.442</c:v>
                </c:pt>
                <c:pt idx="1">
                  <c:v>0.13900000000000001</c:v>
                </c:pt>
                <c:pt idx="2">
                  <c:v>4.0000000000000114E-3</c:v>
                </c:pt>
                <c:pt idx="3">
                  <c:v>0.34800000000000031</c:v>
                </c:pt>
                <c:pt idx="4">
                  <c:v>1.9000000000000052E-2</c:v>
                </c:pt>
                <c:pt idx="5">
                  <c:v>3.0000000000000066E-3</c:v>
                </c:pt>
                <c:pt idx="6">
                  <c:v>4.1000000000000002E-2</c:v>
                </c:pt>
                <c:pt idx="7">
                  <c:v>4.0000000000000114E-3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0244203849518821E-2"/>
          <c:y val="2.5147490361497868E-2"/>
          <c:w val="0.92933562992125818"/>
          <c:h val="0.7535557456356387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Мобилизационная  и вневойсковая подготовка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152.80000000000001</c:v>
                </c:pt>
                <c:pt idx="1">
                  <c:v>135.80000000000001</c:v>
                </c:pt>
              </c:numCache>
            </c:numRef>
          </c:val>
        </c:ser>
        <c:overlap val="100"/>
        <c:axId val="90295680"/>
        <c:axId val="90403968"/>
      </c:barChart>
      <c:catAx>
        <c:axId val="902956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403968"/>
        <c:crosses val="autoZero"/>
        <c:auto val="1"/>
        <c:lblAlgn val="ctr"/>
        <c:lblOffset val="100"/>
      </c:catAx>
      <c:valAx>
        <c:axId val="90403968"/>
        <c:scaling>
          <c:orientation val="minMax"/>
        </c:scaling>
        <c:axPos val="l"/>
        <c:majorGridlines/>
        <c:numFmt formatCode="General" sourceLinked="1"/>
        <c:tickLblPos val="nextTo"/>
        <c:crossAx val="90295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735761154855637"/>
          <c:y val="0.86755327164878193"/>
          <c:w val="0.59625349956255458"/>
          <c:h val="0.1096727583767411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3806649168853896E-2"/>
          <c:y val="3.7991582914948981E-2"/>
          <c:w val="0.92414129483814644"/>
          <c:h val="0.6614873555677369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Обеспечение  пожарной безопасности  
</c:v>
                </c:pt>
              </c:strCache>
            </c:strRef>
          </c:tx>
          <c:dLbls>
            <c:dLbl>
              <c:idx val="0"/>
              <c:layout>
                <c:manualLayout>
                  <c:x val="-2.7778871391076166E-3"/>
                  <c:y val="0.33574970973269597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4895726776097848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461.2</c:v>
                </c:pt>
                <c:pt idx="1">
                  <c:v>385.4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Защита населения  и территории от чрезвычайных ситуаций
природного и техногенного характера, гражданская оборона</c:v>
                </c:pt>
              </c:strCache>
            </c:strRef>
          </c:tx>
          <c:dLbls>
            <c:dLbl>
              <c:idx val="0"/>
              <c:layout>
                <c:manualLayout>
                  <c:x val="-8.3333333333333367E-3"/>
                  <c:y val="0.25124109954837637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2611715145263175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318.5</c:v>
                </c:pt>
                <c:pt idx="1">
                  <c:v>298.5</c:v>
                </c:pt>
              </c:numCache>
            </c:numRef>
          </c:val>
        </c:ser>
        <c:axId val="91182208"/>
        <c:axId val="91183744"/>
      </c:barChart>
      <c:catAx>
        <c:axId val="911822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83744"/>
        <c:crosses val="autoZero"/>
        <c:auto val="1"/>
        <c:lblAlgn val="ctr"/>
        <c:lblOffset val="100"/>
      </c:catAx>
      <c:valAx>
        <c:axId val="91183744"/>
        <c:scaling>
          <c:orientation val="minMax"/>
        </c:scaling>
        <c:axPos val="l"/>
        <c:majorGridlines/>
        <c:numFmt formatCode="General" sourceLinked="1"/>
        <c:tickLblPos val="nextTo"/>
        <c:crossAx val="91182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0311945632610215"/>
          <c:w val="0.99978127734033262"/>
          <c:h val="0.1942834246218612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5973315835520583E-2"/>
          <c:y val="3.5414605592354556E-2"/>
          <c:w val="0.92402668416447964"/>
          <c:h val="0.7432886304047844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Транспорт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063,0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General">
                  <c:v>138.5</c:v>
                </c:pt>
                <c:pt idx="1">
                  <c:v>4063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 хозяйство (дорожные фонды)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Уточненный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896.2</c:v>
                </c:pt>
                <c:pt idx="1">
                  <c:v>896.1</c:v>
                </c:pt>
              </c:numCache>
            </c:numRef>
          </c:val>
        </c:ser>
        <c:axId val="92491776"/>
        <c:axId val="92493312"/>
      </c:barChart>
      <c:catAx>
        <c:axId val="924917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493312"/>
        <c:crosses val="autoZero"/>
        <c:auto val="1"/>
        <c:lblAlgn val="ctr"/>
        <c:lblOffset val="100"/>
      </c:catAx>
      <c:valAx>
        <c:axId val="92493312"/>
        <c:scaling>
          <c:orientation val="minMax"/>
        </c:scaling>
        <c:axPos val="l"/>
        <c:majorGridlines/>
        <c:numFmt formatCode="General" sourceLinked="1"/>
        <c:tickLblPos val="nextTo"/>
        <c:crossAx val="9249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55205599300088"/>
          <c:y val="0.8422170578114776"/>
          <c:w val="0.71067016622922163"/>
          <c:h val="0.15732142433549146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1244203849519"/>
          <c:y val="3.7180186778978212E-2"/>
          <c:w val="0.89875579615048284"/>
          <c:h val="0.691013733748397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446</a:t>
                    </a:r>
                    <a:r>
                      <a:rPr lang="ru-RU" smtClean="0"/>
                      <a:t>,5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083,6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Усточненнный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#,##0">
                  <c:v>4445.6000000000004</c:v>
                </c:pt>
                <c:pt idx="1">
                  <c:v>4083.6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 </a:t>
                    </a:r>
                    <a:r>
                      <a:rPr lang="en-US" smtClean="0"/>
                      <a:t>666,5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ru-RU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Усточненнный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0">
                  <c:v>8666.5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 </a:t>
                    </a:r>
                    <a:r>
                      <a:rPr lang="en-US" smtClean="0"/>
                      <a:t>314,9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 </a:t>
                    </a:r>
                    <a:r>
                      <a:rPr lang="en-US" smtClean="0"/>
                      <a:t>257,2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Усточненнный план на 2015 год</c:v>
                </c:pt>
                <c:pt idx="1">
                  <c:v>План на 2016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10314.9</c:v>
                </c:pt>
                <c:pt idx="1">
                  <c:v>8257.2000000000007</c:v>
                </c:pt>
              </c:numCache>
            </c:numRef>
          </c:val>
        </c:ser>
        <c:axId val="92868992"/>
        <c:axId val="92870528"/>
      </c:barChart>
      <c:catAx>
        <c:axId val="928689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870528"/>
        <c:crosses val="autoZero"/>
        <c:auto val="1"/>
        <c:lblAlgn val="ctr"/>
        <c:lblOffset val="100"/>
      </c:catAx>
      <c:valAx>
        <c:axId val="92870528"/>
        <c:scaling>
          <c:orientation val="minMax"/>
        </c:scaling>
        <c:axPos val="l"/>
        <c:majorGridlines/>
        <c:numFmt formatCode="#,##0" sourceLinked="1"/>
        <c:tickLblPos val="nextTo"/>
        <c:crossAx val="9286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6704833770778681E-2"/>
          <c:y val="0.83341201245193186"/>
          <c:w val="0.93857294400699787"/>
          <c:h val="0.16573393151437507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0.85246</cdr:x>
      <cdr:y>0.07792</cdr:y>
    </cdr:from>
    <cdr:to>
      <cdr:x>1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88841" y="432036"/>
          <a:ext cx="1296135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ыс. </a:t>
          </a:r>
          <a:r>
            <a:rPr lang="ru-RU" sz="1400" i="1" dirty="0">
              <a:latin typeface="Times New Roman" pitchFamily="18" charset="0"/>
              <a:cs typeface="Times New Roman" pitchFamily="18" charset="0"/>
            </a:rPr>
            <a:t>р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уб</a:t>
          </a:r>
          <a:r>
            <a:rPr lang="ru-RU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0.80712</cdr:x>
      <cdr:y>0.03768</cdr:y>
    </cdr:from>
    <cdr:to>
      <cdr:x>0.94887</cdr:x>
      <cdr:y>0.10048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80312" y="216024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ыс. </a:t>
          </a:r>
          <a:r>
            <a:rPr lang="ru-RU" sz="1400" i="1" dirty="0">
              <a:latin typeface="Times New Roman" pitchFamily="18" charset="0"/>
              <a:cs typeface="Times New Roman" pitchFamily="18" charset="0"/>
            </a:rPr>
            <a:t>р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уб</a:t>
          </a:r>
          <a:r>
            <a:rPr lang="ru-RU" dirty="0" smtClean="0"/>
            <a:t>.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chemeClr val="bg1">
                <a:lumMod val="95000"/>
              </a:schemeClr>
            </a:gs>
            <a:gs pos="70000">
              <a:schemeClr val="tx2">
                <a:lumMod val="40000"/>
                <a:lumOff val="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\Desktop\pustozyorski_r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99795" cy="1124744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7504" y="1556792"/>
            <a:ext cx="9036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 Совета депутатов муниципального образования 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«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Пустозерский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сельсовет» Ненецкого автономного округа  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 29 декабря  2015 года  № 1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местном бюджете на 2016 год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PC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9499" y="0"/>
            <a:ext cx="1684501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627784" y="332656"/>
            <a:ext cx="3525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847856" y="1340768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1886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56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740352" y="1340768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39752" y="332656"/>
            <a:ext cx="3989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Национальная   экономика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847856" y="1412776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051720" y="332656"/>
            <a:ext cx="5193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668344" y="1412776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563888" y="332656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740352" y="1268760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915816" y="332656"/>
            <a:ext cx="332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7740352" y="1340768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123728" y="332656"/>
            <a:ext cx="4337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9552" y="188640"/>
            <a:ext cx="85794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МО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Пустозерский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сельсовет»   НАО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124745"/>
          <a:ext cx="9144000" cy="49359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7664"/>
                <a:gridCol w="1500336"/>
                <a:gridCol w="1524000"/>
                <a:gridCol w="1524000"/>
                <a:gridCol w="1524000"/>
                <a:gridCol w="1524000"/>
              </a:tblGrid>
              <a:tr h="46096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 факт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 оценка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прогноз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прогноз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прогноз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1401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Численность населения, тыс. человек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8922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безработицы % на конец года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2402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муниципального жилищного фонда тыс. кв.м.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0,09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5226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 объемов ввода в действие  жилых  домов тыс.кв.м в общей площади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7357" y="260648"/>
            <a:ext cx="83869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 местного бюджета на  2016 год </a:t>
            </a:r>
          </a:p>
          <a:p>
            <a:pPr algn="ctr"/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600" y="1844823"/>
          <a:ext cx="7056784" cy="3672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8213"/>
                <a:gridCol w="1638571"/>
              </a:tblGrid>
              <a:tr h="61334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-всего, в т.ч.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35 696,8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76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Налоговые,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3 667,5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76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32 029,3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76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35 696,8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766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/Дефицит (+/-)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847856" y="764704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59632" y="332656"/>
            <a:ext cx="667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местного бюджета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124744"/>
          <a:ext cx="9144000" cy="5733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83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font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 год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отчет 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 год уточненный план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год 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29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-всего, в т.ч.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73 527,9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45 438,1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35 696,8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328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Налоговые, неналоговые доходы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5 922,1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4 230,1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3 667,5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29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 поступления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67 605,8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41 207,7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32 029,3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5897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– всего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73 745,1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45 948,4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35 696,8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298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/Дефицит (+/-) 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-217,2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-510,3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5897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дефицита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847856" y="764704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971600" y="332656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доходов местного бюджета в динамике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124744"/>
          <a:ext cx="878497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33265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местного бюджета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847856" y="1196752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332656"/>
            <a:ext cx="6110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 поступления   на  2016 год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499992" y="1124744"/>
            <a:ext cx="0" cy="5733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7847856" y="1268760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835696" y="332656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на 2016 год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474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124744"/>
          <a:ext cx="9144000" cy="5733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2040"/>
                <a:gridCol w="2088232"/>
                <a:gridCol w="2123728"/>
              </a:tblGrid>
              <a:tr h="619047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Уточнённый план на 2015 год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на 2016 год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17 482,7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15 792,4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0357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2 766,5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2 779,8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527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168,4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166,8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527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13 462,1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11 583,2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15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445,4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463,9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Резервные фонды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Другие общегосударственные вопросы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640,3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748,7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95736" y="332656"/>
            <a:ext cx="4604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740352" y="692696"/>
            <a:ext cx="1296144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ыс.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dirty="0" smtClean="0"/>
              <a:t>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454</Words>
  <Application>Microsoft Office PowerPoint</Application>
  <PresentationFormat>Экран (4:3)</PresentationFormat>
  <Paragraphs>166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Admin</cp:lastModifiedBy>
  <cp:revision>46</cp:revision>
  <dcterms:created xsi:type="dcterms:W3CDTF">2016-02-12T02:25:46Z</dcterms:created>
  <dcterms:modified xsi:type="dcterms:W3CDTF">2016-02-24T06:11:54Z</dcterms:modified>
</cp:coreProperties>
</file>